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  <p:sldMasterId id="2147483757" r:id="rId7"/>
  </p:sldMasterIdLst>
  <p:notesMasterIdLst>
    <p:notesMasterId r:id="rId16"/>
  </p:notesMasterIdLst>
  <p:sldIdLst>
    <p:sldId id="256" r:id="rId8"/>
    <p:sldId id="278" r:id="rId9"/>
    <p:sldId id="2147481573" r:id="rId10"/>
    <p:sldId id="269" r:id="rId11"/>
    <p:sldId id="281" r:id="rId12"/>
    <p:sldId id="2147481581" r:id="rId13"/>
    <p:sldId id="2147481589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2" autoAdjust="0"/>
  </p:normalViewPr>
  <p:slideViewPr>
    <p:cSldViewPr snapToGrid="0">
      <p:cViewPr>
        <p:scale>
          <a:sx n="100" d="100"/>
          <a:sy n="100" d="100"/>
        </p:scale>
        <p:origin x="-1086" y="-99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26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ED082-F060-58F2-265B-4F9DE6834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77F29-4420-1DC1-601B-F034FB2B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5B73C-3615-EACE-E671-6EF892456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BD629-BE4F-4813-1515-B37058D03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31229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1" y="0"/>
            <a:ext cx="18288002" cy="10287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64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705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409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5876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86566771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9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0250437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51388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294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8275167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8852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4433638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023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7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77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346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728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51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681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02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304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01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6182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549837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3628676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11461581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2878167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519812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cluedin.net/getting-started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27.png"/><Relationship Id="rId5" Type="http://schemas.openxmlformats.org/officeDocument/2006/relationships/image" Target="../media/image23.svg"/><Relationship Id="rId10" Type="http://schemas.openxmlformats.org/officeDocument/2006/relationships/hyperlink" Target="https://documentation.cluedin.net/training/fundamentals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Your always-on </a:t>
            </a:r>
            <a:r>
              <a:rPr lang="en-GB" sz="2400" dirty="0" err="1"/>
              <a:t>CluedIn</a:t>
            </a:r>
            <a:r>
              <a:rPr lang="en-GB" sz="2400" dirty="0"/>
              <a:t> assistant, ready to help with data management tasks through simple, conversational prompts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5096928" cy="2358681"/>
          </a:xfrm>
        </p:spPr>
        <p:txBody>
          <a:bodyPr anchor="ctr"/>
          <a:lstStyle/>
          <a:p>
            <a:r>
              <a:rPr lang="en-GB" dirty="0"/>
              <a:t>DEMO: Using </a:t>
            </a:r>
            <a:r>
              <a:rPr lang="en-GB" dirty="0" err="1"/>
              <a:t>CluedIn</a:t>
            </a:r>
            <a:r>
              <a:rPr lang="en-GB" dirty="0"/>
              <a:t> Copilot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10051838" y="2453054"/>
            <a:ext cx="73329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ts val="2520"/>
              </a:lnSpc>
            </a:pP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is part of the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practical </a:t>
            </a:r>
            <a:b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series, focusing on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Copilot.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Trainer will demonstrate how to use Copilot to perform common data management tasks across </a:t>
            </a:r>
            <a:b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platform, using simple natural-language commands.</a:t>
            </a:r>
            <a:endParaRPr lang="en-US" sz="2100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178016"/>
            <a:ext cx="6834918" cy="2568294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7200" dirty="0"/>
              <a:t>Session</a:t>
            </a:r>
            <a:br>
              <a:rPr lang="en-US" sz="7200" dirty="0"/>
            </a:br>
            <a:r>
              <a:rPr lang="en-US" sz="7200" dirty="0"/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10184642" y="6879102"/>
            <a:ext cx="6950123" cy="2517382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defTabSz="1371600">
              <a:defRPr/>
            </a:pPr>
            <a:r>
              <a:rPr lang="en-US" sz="1650" b="1">
                <a:solidFill>
                  <a:srgbClr val="102B4F"/>
                </a:solidFill>
                <a:latin typeface="Open Sans Extrabold"/>
              </a:rPr>
              <a:t>	</a:t>
            </a:r>
            <a:endParaRPr lang="en-US" sz="1800" kern="0">
              <a:solidFill>
                <a:srgbClr val="102B4F"/>
              </a:solidFill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51" y="7363755"/>
            <a:ext cx="551159" cy="5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10654775" y="8039894"/>
            <a:ext cx="6285509" cy="1250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lnSpc>
                <a:spcPts val="2310"/>
              </a:lnSpc>
            </a:pPr>
            <a:r>
              <a:rPr lang="en-US" sz="1800" b="1" dirty="0">
                <a:solidFill>
                  <a:srgbClr val="102B4F"/>
                </a:solidFill>
                <a:latin typeface="Arial" panose="020B0604020202020204"/>
              </a:rPr>
              <a:t>Note: 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This session is designed to develop practical experience with </a:t>
            </a:r>
            <a:r>
              <a:rPr lang="en-GB" sz="1800" dirty="0" err="1">
                <a:solidFill>
                  <a:srgbClr val="102B4F"/>
                </a:solidFill>
                <a:latin typeface="Arial" panose="020B0604020202020204"/>
              </a:rPr>
              <a:t>CluedIn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 Copilot. For details about its features and capabilities, refer to the Copilot overview session.</a:t>
            </a:r>
            <a:endParaRPr lang="en-US" sz="1800" dirty="0">
              <a:solidFill>
                <a:srgbClr val="102B4F"/>
              </a:solidFill>
              <a:latin typeface="Arial" panose="020B0604020202020204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Woman smiling and using laptop">
            <a:extLst>
              <a:ext uri="{FF2B5EF4-FFF2-40B4-BE49-F238E27FC236}">
                <a16:creationId xmlns:a16="http://schemas.microsoft.com/office/drawing/2014/main" id="{EEB7897D-C759-8121-071A-AF23C585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0" r="11911"/>
          <a:stretch/>
        </p:blipFill>
        <p:spPr>
          <a:xfrm flipH="1">
            <a:off x="-1" y="0"/>
            <a:ext cx="9420509" cy="10287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51D9F7-6C61-284C-7A22-6841DF2913D3}"/>
              </a:ext>
            </a:extLst>
          </p:cNvPr>
          <p:cNvSpPr/>
          <p:nvPr/>
        </p:nvSpPr>
        <p:spPr>
          <a:xfrm>
            <a:off x="1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4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A176-0526-1F32-BF73-C638919D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D4ECC-C276-D395-A7D3-F745D49693E8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80D1C-096F-55E7-C971-AAADEF81F16C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4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ED722-2E1C-6C95-9526-653D36C7E06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3" name="Graphic 12" descr="Caret Up with solid fill">
                <a:extLst>
                  <a:ext uri="{FF2B5EF4-FFF2-40B4-BE49-F238E27FC236}">
                    <a16:creationId xmlns:a16="http://schemas.microsoft.com/office/drawing/2014/main" id="{7FA08C0B-F957-5F7C-899E-42BA8740C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960864-E44E-5CD3-67D8-CEA8D2BC517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1136E38-EC78-D7A6-911A-0019C68BA618}"/>
              </a:ext>
            </a:extLst>
          </p:cNvPr>
          <p:cNvSpPr txBox="1">
            <a:spLocks/>
          </p:cNvSpPr>
          <p:nvPr/>
        </p:nvSpPr>
        <p:spPr>
          <a:xfrm>
            <a:off x="1081151" y="6671199"/>
            <a:ext cx="6572508" cy="246620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Arial" panose="020B0604020202020204"/>
              </a:rPr>
              <a:t>Session plan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2802DCB4-422D-E9E2-49A1-CDD90964DEEF}"/>
              </a:ext>
            </a:extLst>
          </p:cNvPr>
          <p:cNvSpPr/>
          <p:nvPr/>
        </p:nvSpPr>
        <p:spPr>
          <a:xfrm>
            <a:off x="8398951" y="2618328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34473-EDEC-D5B0-6685-BE67D126137E}"/>
              </a:ext>
            </a:extLst>
          </p:cNvPr>
          <p:cNvSpPr txBox="1"/>
          <p:nvPr/>
        </p:nvSpPr>
        <p:spPr>
          <a:xfrm>
            <a:off x="10015973" y="3036995"/>
            <a:ext cx="6835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 how to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access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CluedIn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 Copilot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2EF2A2"/>
              </a:highligh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E046A-E378-2350-B6EA-CB59C9B9D9C8}"/>
              </a:ext>
            </a:extLst>
          </p:cNvPr>
          <p:cNvSpPr txBox="1"/>
          <p:nvPr/>
        </p:nvSpPr>
        <p:spPr>
          <a:xfrm>
            <a:off x="8787461" y="2875414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3149439-D1ED-E2CC-DA4F-AA08AAD595CE}"/>
              </a:ext>
            </a:extLst>
          </p:cNvPr>
          <p:cNvSpPr/>
          <p:nvPr/>
        </p:nvSpPr>
        <p:spPr>
          <a:xfrm>
            <a:off x="8398951" y="4489141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39A9F-7D39-E752-ADC8-0769385297A8}"/>
              </a:ext>
            </a:extLst>
          </p:cNvPr>
          <p:cNvSpPr txBox="1"/>
          <p:nvPr/>
        </p:nvSpPr>
        <p:spPr>
          <a:xfrm>
            <a:off x="10015973" y="4737392"/>
            <a:ext cx="6835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Explore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Copilot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skills in practice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(with contextual awareness and access to general knowledge)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49813-D543-9F02-EDC6-7CD9C5AEB239}"/>
              </a:ext>
            </a:extLst>
          </p:cNvPr>
          <p:cNvSpPr txBox="1"/>
          <p:nvPr/>
        </p:nvSpPr>
        <p:spPr>
          <a:xfrm>
            <a:off x="8787461" y="4746227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endParaRPr kumimoji="0" lang="en-LT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8107C28C-11B1-8939-A916-8E9F85417DD5}"/>
              </a:ext>
            </a:extLst>
          </p:cNvPr>
          <p:cNvSpPr/>
          <p:nvPr/>
        </p:nvSpPr>
        <p:spPr>
          <a:xfrm>
            <a:off x="8398951" y="6369673"/>
            <a:ext cx="8631749" cy="1299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71795-B92D-330C-5BB4-A0A240C9F1B6}"/>
              </a:ext>
            </a:extLst>
          </p:cNvPr>
          <p:cNvSpPr txBox="1"/>
          <p:nvPr/>
        </p:nvSpPr>
        <p:spPr>
          <a:xfrm>
            <a:off x="10015973" y="6788340"/>
            <a:ext cx="6835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 how to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manage your Copilot chats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0B0313-8AC7-9C3A-3068-61F30C166790}"/>
              </a:ext>
            </a:extLst>
          </p:cNvPr>
          <p:cNvSpPr txBox="1"/>
          <p:nvPr/>
        </p:nvSpPr>
        <p:spPr>
          <a:xfrm>
            <a:off x="8787461" y="6626759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endParaRPr kumimoji="0" lang="en-LT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35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GB" dirty="0"/>
              <a:t>Using </a:t>
            </a:r>
            <a:r>
              <a:rPr lang="en-GB" dirty="0" err="1"/>
              <a:t>CluedIn</a:t>
            </a:r>
            <a:r>
              <a:rPr lang="en-GB" dirty="0"/>
              <a:t> Copilot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Use Copilot skills to simplify daily tasks though natural language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Apply Copilot’s contextual awareness and access to general knowledge to perform data management actions more efficiently</a:t>
            </a:r>
            <a:br>
              <a:rPr lang="en-GB" sz="2400" dirty="0"/>
            </a:b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5068159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 dirty="0"/>
              <a:t>You now understand how to leverage </a:t>
            </a:r>
            <a:r>
              <a:rPr lang="en-GB" sz="2400" dirty="0" err="1"/>
              <a:t>CluedIn</a:t>
            </a:r>
            <a:r>
              <a:rPr lang="en-GB" sz="2400" dirty="0"/>
              <a:t> Copilot to streamline everyday workflows and automate </a:t>
            </a:r>
            <a:r>
              <a:rPr lang="en-GB" sz="2400" dirty="0" err="1"/>
              <a:t>CluedIn</a:t>
            </a:r>
            <a:r>
              <a:rPr lang="en-GB" sz="2400" dirty="0"/>
              <a:t>-specific tasks, all through natural language</a:t>
            </a:r>
            <a:endParaRPr lang="en-US" sz="2400" dirty="0"/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6A07ECFB-4913-7DDF-8932-0F938DEA85EC}"/>
              </a:ext>
            </a:extLst>
          </p:cNvPr>
          <p:cNvSpPr/>
          <p:nvPr/>
        </p:nvSpPr>
        <p:spPr>
          <a:xfrm>
            <a:off x="6281532" y="7432099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8D2FE-E5C5-5663-5FAE-1E8581BF0BD6}"/>
              </a:ext>
            </a:extLst>
          </p:cNvPr>
          <p:cNvSpPr txBox="1">
            <a:spLocks/>
          </p:cNvSpPr>
          <p:nvPr/>
        </p:nvSpPr>
        <p:spPr>
          <a:xfrm>
            <a:off x="6576046" y="7575020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Next step:</a:t>
            </a:r>
          </a:p>
          <a:p>
            <a:pPr marL="0" indent="0">
              <a:buNone/>
            </a:pPr>
            <a:r>
              <a:rPr lang="en-US" sz="2400"/>
              <a:t>Pause the video and replicate the process.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191F3-4FCA-4374-AA7B-E3B9C0F0EB77}"/>
              </a:ext>
            </a:extLst>
          </p:cNvPr>
          <p:cNvGrpSpPr/>
          <p:nvPr/>
        </p:nvGrpSpPr>
        <p:grpSpPr>
          <a:xfrm>
            <a:off x="15400677" y="8476891"/>
            <a:ext cx="834891" cy="814412"/>
            <a:chOff x="5599301" y="6045018"/>
            <a:chExt cx="850294" cy="829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DB03B-282E-0619-5496-7626C61421DF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2E5E1-E808-A4A3-9052-E3D4B2DE2CA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9" name="Graphic 8" descr="Caret Up with solid fill">
                <a:extLst>
                  <a:ext uri="{FF2B5EF4-FFF2-40B4-BE49-F238E27FC236}">
                    <a16:creationId xmlns:a16="http://schemas.microsoft.com/office/drawing/2014/main" id="{E674DCEB-35A1-C5CD-6DDC-E644D0D2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16C940E-A16B-31D4-E7CB-A3CFE12155C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927464"/>
            <a:ext cx="6834918" cy="2342886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6600">
                <a:solidFill>
                  <a:schemeClr val="bg1"/>
                </a:solidFill>
              </a:rPr>
              <a:t>Recommended materials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D86FF4-2021-8AAF-4B80-752CE16E8FE6}"/>
              </a:ext>
            </a:extLst>
          </p:cNvPr>
          <p:cNvGrpSpPr/>
          <p:nvPr/>
        </p:nvGrpSpPr>
        <p:grpSpPr>
          <a:xfrm>
            <a:off x="10091089" y="3813511"/>
            <a:ext cx="7672275" cy="2659978"/>
            <a:chOff x="10091089" y="4312322"/>
            <a:chExt cx="7672275" cy="2659978"/>
          </a:xfrm>
        </p:grpSpPr>
        <p:sp>
          <p:nvSpPr>
            <p:cNvPr id="68" name="Rectangle: Rounded Corners 9">
              <a:extLst>
                <a:ext uri="{FF2B5EF4-FFF2-40B4-BE49-F238E27FC236}">
                  <a16:creationId xmlns:a16="http://schemas.microsoft.com/office/drawing/2014/main" id="{B8A7C5D1-BAC1-6BE1-9799-5827823B3264}"/>
                </a:ext>
              </a:extLst>
            </p:cNvPr>
            <p:cNvSpPr/>
            <p:nvPr/>
          </p:nvSpPr>
          <p:spPr>
            <a:xfrm>
              <a:off x="10091089" y="5373806"/>
              <a:ext cx="7672275" cy="15984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B553762-7552-9A1B-EB39-8DEDD7A6780C}"/>
                </a:ext>
              </a:extLst>
            </p:cNvPr>
            <p:cNvSpPr/>
            <p:nvPr/>
          </p:nvSpPr>
          <p:spPr>
            <a:xfrm>
              <a:off x="10091089" y="5373805"/>
              <a:ext cx="167697" cy="15984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64CFBA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94" name="Graphic 93" descr="Link with solid fill">
              <a:extLst>
                <a:ext uri="{FF2B5EF4-FFF2-40B4-BE49-F238E27FC236}">
                  <a16:creationId xmlns:a16="http://schemas.microsoft.com/office/drawing/2014/main" id="{1A2FEDD2-0B93-58A4-28F5-5C0AA1E4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7044" y="5679428"/>
              <a:ext cx="329670" cy="3288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F417AC-3CED-EE84-CBC3-5C5F9FB64B02}"/>
                </a:ext>
              </a:extLst>
            </p:cNvPr>
            <p:cNvSpPr txBox="1"/>
            <p:nvPr/>
          </p:nvSpPr>
          <p:spPr>
            <a:xfrm>
              <a:off x="11006099" y="5670723"/>
              <a:ext cx="516107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8"/>
                </a:rPr>
                <a:t>Getting started | </a:t>
              </a:r>
              <a:r>
                <a:rPr kumimoji="0" lang="en-GB" sz="16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8"/>
                </a:rPr>
                <a:t>CluedIn</a:t>
              </a:r>
              <a:r>
                <a:rPr kumimoji="0" lang="en-GB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8"/>
                </a:rPr>
                <a:t> Documentation</a:t>
              </a:r>
              <a:endParaRPr kumimoji="0" lang="en-GB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AD9342-96DC-3AEF-DC8C-E028BF53165D}"/>
                </a:ext>
              </a:extLst>
            </p:cNvPr>
            <p:cNvSpPr txBox="1"/>
            <p:nvPr/>
          </p:nvSpPr>
          <p:spPr>
            <a:xfrm>
              <a:off x="10091090" y="4312322"/>
              <a:ext cx="7338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Before you get down to practice, make sure you are comfortable </a:t>
              </a:r>
              <a:r>
                <a:rPr kumimoji="0" lang="en-GB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CluedIn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basics. </a:t>
              </a:r>
              <a:endParaRPr kumimoji="0" lang="en-LT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" name="Graphic 7" descr="Link with solid fill">
              <a:extLst>
                <a:ext uri="{FF2B5EF4-FFF2-40B4-BE49-F238E27FC236}">
                  <a16:creationId xmlns:a16="http://schemas.microsoft.com/office/drawing/2014/main" id="{11F5C64C-4773-1CAC-7144-17809D22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17044" y="6249828"/>
              <a:ext cx="329670" cy="3288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44119-19DF-FEC1-133B-09FFE92055ED}"/>
                </a:ext>
              </a:extLst>
            </p:cNvPr>
            <p:cNvSpPr txBox="1"/>
            <p:nvPr/>
          </p:nvSpPr>
          <p:spPr>
            <a:xfrm>
              <a:off x="11006099" y="6241123"/>
              <a:ext cx="6757265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10"/>
                </a:rPr>
                <a:t>1. </a:t>
              </a:r>
              <a:r>
                <a:rPr kumimoji="0" lang="en-GB" sz="16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10"/>
                </a:rPr>
                <a:t>CluedIn</a:t>
              </a:r>
              <a:r>
                <a:rPr kumimoji="0" lang="en-GB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10"/>
                </a:rPr>
                <a:t> fundamentals training | </a:t>
              </a:r>
              <a:r>
                <a:rPr kumimoji="0" lang="en-GB" sz="16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10"/>
                </a:rPr>
                <a:t>CluedIn</a:t>
              </a:r>
              <a:r>
                <a:rPr kumimoji="0" lang="en-GB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hlinkClick r:id="rId10"/>
                </a:rPr>
                <a:t> Documentation</a:t>
              </a:r>
              <a:endParaRPr kumimoji="0" lang="en-GB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81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F7E-FB83-A08C-78E5-CB9595AD1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97D0874-3EBA-3E2D-44EC-78C458B1F7FE}"/>
              </a:ext>
            </a:extLst>
          </p:cNvPr>
          <p:cNvSpPr/>
          <p:nvPr/>
        </p:nvSpPr>
        <p:spPr>
          <a:xfrm>
            <a:off x="9399262" y="4402931"/>
            <a:ext cx="7452360" cy="3326927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5E847CE-1FD0-3A08-35B5-4EF1E8C28919}"/>
              </a:ext>
            </a:extLst>
          </p:cNvPr>
          <p:cNvSpPr/>
          <p:nvPr/>
        </p:nvSpPr>
        <p:spPr>
          <a:xfrm>
            <a:off x="1436378" y="4402931"/>
            <a:ext cx="7453000" cy="3293971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F5394-0B92-988B-2B67-17DBF082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B8540-B246-F956-946E-89EC0F39A657}"/>
              </a:ext>
            </a:extLst>
          </p:cNvPr>
          <p:cNvSpPr txBox="1"/>
          <p:nvPr/>
        </p:nvSpPr>
        <p:spPr>
          <a:xfrm>
            <a:off x="9653885" y="5379725"/>
            <a:ext cx="6633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Designed for always-on, recurring, or </a:t>
            </a:r>
            <a:b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scheduled tasks</a:t>
            </a:r>
          </a:p>
          <a:p>
            <a:pPr marL="342900" marR="0" lvl="0" indent="-34290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Monitor, clean, and enhance your data, while running automatically in the background</a:t>
            </a:r>
            <a:endParaRPr kumimoji="0" lang="en-LT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3CB1F-88A4-C1E4-D292-8F0446C530A5}"/>
              </a:ext>
            </a:extLst>
          </p:cNvPr>
          <p:cNvSpPr txBox="1"/>
          <p:nvPr/>
        </p:nvSpPr>
        <p:spPr>
          <a:xfrm>
            <a:off x="1671880" y="5379724"/>
            <a:ext cx="61583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Best for one-off or ad hoc tasks</a:t>
            </a:r>
          </a:p>
          <a:p>
            <a:pPr marL="342900" marR="0" lvl="0" indent="-34290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perform immediate actions, all through natural language</a:t>
            </a:r>
            <a:endParaRPr kumimoji="0" lang="en-LT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6AF8F-82D2-1FBF-C15F-100752562816}"/>
              </a:ext>
            </a:extLst>
          </p:cNvPr>
          <p:cNvSpPr txBox="1"/>
          <p:nvPr/>
        </p:nvSpPr>
        <p:spPr>
          <a:xfrm>
            <a:off x="9653886" y="4771280"/>
            <a:ext cx="3912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 agents</a:t>
            </a:r>
            <a:endParaRPr kumimoji="0" lang="en-LT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9C4E9-4318-5737-8B32-C87A0C0ED4CC}"/>
              </a:ext>
            </a:extLst>
          </p:cNvPr>
          <p:cNvSpPr txBox="1"/>
          <p:nvPr/>
        </p:nvSpPr>
        <p:spPr>
          <a:xfrm>
            <a:off x="1671881" y="4771280"/>
            <a:ext cx="3662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Copilot</a:t>
            </a:r>
            <a:endParaRPr kumimoji="0" lang="en-LT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EB1F0-A629-D934-8EBE-EAE6F7689E12}"/>
              </a:ext>
            </a:extLst>
          </p:cNvPr>
          <p:cNvSpPr txBox="1"/>
          <p:nvPr/>
        </p:nvSpPr>
        <p:spPr>
          <a:xfrm>
            <a:off x="1436378" y="2724186"/>
            <a:ext cx="7707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Together, they form a balanced AI ecosystem: 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agents automate at scale, while Copilot empowers you in the moment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014A1-06D2-CB27-EE08-96F33752D80B}"/>
              </a:ext>
            </a:extLst>
          </p:cNvPr>
          <p:cNvSpPr txBox="1"/>
          <p:nvPr/>
        </p:nvSpPr>
        <p:spPr>
          <a:xfrm>
            <a:off x="1436378" y="1194720"/>
            <a:ext cx="7251968" cy="1323439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all" spc="0" normalizeH="0" baseline="0" noProof="0" dirty="0">
                <a:ln>
                  <a:noFill/>
                </a:ln>
                <a:solidFill>
                  <a:srgbClr val="297AB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tools for different needs</a:t>
            </a:r>
            <a:endParaRPr kumimoji="0" lang="en-GB" sz="1650" b="1" i="0" u="none" strike="noStrike" kern="1200" cap="all" spc="0" normalizeH="0" baseline="0" noProof="0" dirty="0">
              <a:ln>
                <a:noFill/>
              </a:ln>
              <a:solidFill>
                <a:srgbClr val="297AB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Copilot vs. AI agents</a:t>
            </a:r>
          </a:p>
        </p:txBody>
      </p:sp>
    </p:spTree>
    <p:extLst>
      <p:ext uri="{BB962C8B-B14F-4D97-AF65-F5344CB8AC3E}">
        <p14:creationId xmlns:p14="http://schemas.microsoft.com/office/powerpoint/2010/main" val="251947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B4F966-17E4-DC06-6F92-02BD0896755A}"/>
              </a:ext>
            </a:extLst>
          </p:cNvPr>
          <p:cNvSpPr/>
          <p:nvPr/>
        </p:nvSpPr>
        <p:spPr>
          <a:xfrm>
            <a:off x="0" y="2205901"/>
            <a:ext cx="9420506" cy="8081099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4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49CFB9-5E97-CF79-9588-C7F9BF46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/>
          <a:stretch>
            <a:fillRect/>
          </a:stretch>
        </p:blipFill>
        <p:spPr>
          <a:xfrm>
            <a:off x="-1" y="-9090"/>
            <a:ext cx="9420507" cy="9526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-4164" y="2205900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4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113" y="9042845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4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4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F09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2EF2A2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Next session:</a:t>
            </a: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Explore the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CluedIn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AI capabilities.</a:t>
            </a:r>
          </a:p>
        </p:txBody>
      </p:sp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4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</a:t>
            </a:r>
            <a:r>
              <a:rPr lang="en-US" sz="3000" dirty="0" err="1"/>
              <a:t>CluedIn</a:t>
            </a:r>
            <a:r>
              <a:rPr lang="en-US" sz="3000" dirty="0"/>
              <a:t> Copilot in our documentation portal.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1_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832D56-4360-43C7-9FF2-B742F501B18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2132f155-a075-45b1-b535-0b465d57d705"/>
    <ds:schemaRef ds:uri="a34941db-1617-495b-b0ef-3e2b3c18028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5929</TotalTime>
  <Words>343</Words>
  <Application>Microsoft Office PowerPoint</Application>
  <PresentationFormat>Custom</PresentationFormat>
  <Paragraphs>49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Arial</vt:lpstr>
      <vt:lpstr>Calibri</vt:lpstr>
      <vt:lpstr>Open Sans</vt:lpstr>
      <vt:lpstr>Open Sans bold</vt:lpstr>
      <vt:lpstr>Open Sans Extrabold</vt:lpstr>
      <vt:lpstr>CluedIn-Training-Template</vt:lpstr>
      <vt:lpstr>CluedIn-theme-2025</vt:lpstr>
      <vt:lpstr>1_CluedIn-Training-Template</vt:lpstr>
      <vt:lpstr>1_CluedIn-theme-2025</vt:lpstr>
      <vt:lpstr>PowerPoint Presentation</vt:lpstr>
      <vt:lpstr>Session Goal</vt:lpstr>
      <vt:lpstr>PowerPoint Presentation</vt:lpstr>
      <vt:lpstr>PowerPoint Presentation</vt:lpstr>
      <vt:lpstr>Demo summary</vt:lpstr>
      <vt:lpstr>Recommended materials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54</cp:revision>
  <dcterms:created xsi:type="dcterms:W3CDTF">2022-06-22T13:00:19Z</dcterms:created>
  <dcterms:modified xsi:type="dcterms:W3CDTF">2025-10-24T13:17:33Z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